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66" r:id="rId1"/>
  </p:sldMasterIdLst>
  <p:notesMasterIdLst>
    <p:notesMasterId r:id="rId29"/>
  </p:notesMasterIdLst>
  <p:handoutMasterIdLst>
    <p:handoutMasterId r:id="rId30"/>
  </p:handoutMasterIdLst>
  <p:sldIdLst>
    <p:sldId id="303" r:id="rId2"/>
    <p:sldId id="373" r:id="rId3"/>
    <p:sldId id="370" r:id="rId4"/>
    <p:sldId id="371" r:id="rId5"/>
    <p:sldId id="364" r:id="rId6"/>
    <p:sldId id="353" r:id="rId7"/>
    <p:sldId id="386" r:id="rId8"/>
    <p:sldId id="377" r:id="rId9"/>
    <p:sldId id="324" r:id="rId10"/>
    <p:sldId id="366" r:id="rId11"/>
    <p:sldId id="369" r:id="rId12"/>
    <p:sldId id="368" r:id="rId13"/>
    <p:sldId id="349" r:id="rId14"/>
    <p:sldId id="382" r:id="rId15"/>
    <p:sldId id="375" r:id="rId16"/>
    <p:sldId id="378" r:id="rId17"/>
    <p:sldId id="363" r:id="rId18"/>
    <p:sldId id="345" r:id="rId19"/>
    <p:sldId id="381" r:id="rId20"/>
    <p:sldId id="380" r:id="rId21"/>
    <p:sldId id="387" r:id="rId22"/>
    <p:sldId id="383" r:id="rId23"/>
    <p:sldId id="385" r:id="rId24"/>
    <p:sldId id="384" r:id="rId25"/>
    <p:sldId id="379" r:id="rId26"/>
    <p:sldId id="362" r:id="rId27"/>
    <p:sldId id="318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99"/>
    <a:srgbClr val="FFFFFF"/>
    <a:srgbClr val="3333CC"/>
    <a:srgbClr val="00FF00"/>
    <a:srgbClr val="0000FF"/>
    <a:srgbClr val="EDE818"/>
    <a:srgbClr val="FFFF00"/>
    <a:srgbClr val="0000C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79" autoAdjust="0"/>
    <p:restoredTop sz="90846" autoAdjust="0"/>
  </p:normalViewPr>
  <p:slideViewPr>
    <p:cSldViewPr snapToGrid="0" snapToObjects="1">
      <p:cViewPr varScale="1">
        <p:scale>
          <a:sx n="80" d="100"/>
          <a:sy n="80" d="100"/>
        </p:scale>
        <p:origin x="324" y="78"/>
      </p:cViewPr>
      <p:guideLst>
        <p:guide pos="3840"/>
        <p:guide orient="horz" pos="2160"/>
        <p:guide orient="horz" pos="232"/>
        <p:guide orient="horz" pos="4088"/>
        <p:guide pos="57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33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E08C6-A8D6-4426-B0F6-8365D5E90C3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5310C-31F2-4F7E-95AC-1A51EFB82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4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CA7BF-183C-46C8-9282-AFD276260CB2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2F600-D6BF-48F3-BE94-005CF5FB9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7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F600-D6BF-48F3-BE94-005CF5FB96E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12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F600-D6BF-48F3-BE94-005CF5FB96E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7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KL</a:t>
                </a:r>
                <a:r>
                  <a:rPr lang="zh-CN" altLang="en-US" dirty="0" smtClean="0"/>
                  <a:t>散度越小，说明两个分布越接近。</a:t>
                </a:r>
                <a:r>
                  <a:rPr lang="en-US" altLang="zh-CN" dirty="0" smtClean="0"/>
                  <a:t>GAN</a:t>
                </a:r>
                <a:r>
                  <a:rPr lang="zh-CN" altLang="en-US" dirty="0" smtClean="0"/>
                  <a:t>之前的生成模型多数是采用这种方法，这种方法的问题在于高斯混合模型并不能使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𝑝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𝑔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(𝑥;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𝜃)</a:t>
                </a:r>
                <a:r>
                  <a:rPr lang="zh-CN" altLang="en-US" dirty="0" smtClean="0"/>
                  <a:t>完全趋近于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𝑝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𝑑𝑎𝑡𝑎 (𝑥)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F600-D6BF-48F3-BE94-005CF5FB96E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71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F600-D6BF-48F3-BE94-005CF5FB96E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94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F600-D6BF-48F3-BE94-005CF5FB96E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25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2F600-D6BF-48F3-BE94-005CF5FB96E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6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69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-4813"/>
            <a:ext cx="4452788" cy="68628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749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4" r:id="rId3"/>
    <p:sldLayoutId id="2147483679" r:id="rId4"/>
    <p:sldLayoutId id="2147483680" r:id="rId5"/>
    <p:sldLayoutId id="2147483681" r:id="rId6"/>
    <p:sldLayoutId id="214748368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9.wmf"/><Relationship Id="rId3" Type="http://schemas.openxmlformats.org/officeDocument/2006/relationships/image" Target="../media/image21.emf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8.wmf"/><Relationship Id="rId5" Type="http://schemas.openxmlformats.org/officeDocument/2006/relationships/image" Target="../media/image16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emf"/><Relationship Id="rId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35.emf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wmf"/><Relationship Id="rId4" Type="http://schemas.openxmlformats.org/officeDocument/2006/relationships/image" Target="../media/image7.png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1898" y="617942"/>
            <a:ext cx="104251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latin typeface="Rockwell" panose="02060603020205020403" pitchFamily="18" charset="0"/>
              </a:rPr>
              <a:t>Mutual Learning with Consensus Dice Loss for Brain Tumor Segmentation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87128" y="4442240"/>
            <a:ext cx="2537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    胡敬玉</a:t>
            </a:r>
            <a:endParaRPr lang="en-US" altLang="zh-CN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30192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磁共振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3" name="图片 2" descr="C:\Users\Administrator\Desktop\图片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54" y="1314093"/>
            <a:ext cx="9509451" cy="23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763485" y="3745467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FLAIR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94922" y="3745467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26359" y="3745467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89845" y="3745467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T1ce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73444" y="4702627"/>
            <a:ext cx="5293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MRI</a:t>
            </a:r>
            <a:r>
              <a:rPr lang="zh-CN" altLang="en-US" sz="2400" dirty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的优点</a:t>
            </a:r>
            <a:endParaRPr lang="en-US" altLang="zh-CN" sz="2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</a:rPr>
              <a:t>非侵入式的检测方法</a:t>
            </a:r>
            <a:endParaRPr lang="en-US" altLang="zh-CN" sz="2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</a:rPr>
              <a:t>没有辐射，不会造成不良影响</a:t>
            </a:r>
            <a:endParaRPr lang="zh-CN" altLang="en-US" sz="2400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30816" y="3745467"/>
            <a:ext cx="257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Manual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6333" y="4711959"/>
            <a:ext cx="276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手工分割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latin typeface="+mj-ea"/>
                <a:ea typeface="+mj-ea"/>
              </a:rPr>
              <a:t>耗时</a:t>
            </a:r>
            <a:endParaRPr lang="en-US" altLang="zh-CN" sz="24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latin typeface="+mj-ea"/>
                <a:ea typeface="+mj-ea"/>
              </a:rPr>
              <a:t>繁琐</a:t>
            </a:r>
            <a:endParaRPr lang="en-US" altLang="zh-CN" sz="24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639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445" y="258370"/>
            <a:ext cx="160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相关工作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6098" y="5592357"/>
            <a:ext cx="10574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Ronneberger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P. Fischer, and T.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Brox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“U-Net: Convolutional Networks for Biomedical Image Segmentation,” in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Medical Image Computing and Computer-Assisted Intervention – MICCAI 2015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vol. 9351, N.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Navab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J.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Hornegger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W. M. Wells, and A. F.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Frangi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Eds. Cham: Springer International Publishing, 2015, pp. 234–241.</a:t>
            </a:r>
            <a:endParaRPr lang="en-US" altLang="zh-C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87" y="1186709"/>
            <a:ext cx="4884771" cy="30294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8" y="1901439"/>
            <a:ext cx="6456784" cy="159998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15616" y="1085808"/>
            <a:ext cx="3554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DeepMedic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13162" y="1085808"/>
            <a:ext cx="3554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U-Net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098" y="4563406"/>
            <a:ext cx="10840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Kamnitsas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C.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Ledig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V. F. J.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Newcombe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J. P. Simpson, A. D. Kane, D. K. Menon, D.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Rueckert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and B.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Glocker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“Efficient multi-scale 3D CNN with fully connected CRF for accurate brain lesion segmentation,”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Medical Image Analysis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vol. 36, pp. 61–78, Feb. 2017.</a:t>
            </a:r>
            <a:endParaRPr lang="en-US" altLang="zh-C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5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73918" y="317464"/>
            <a:ext cx="160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方法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89" y="2095049"/>
            <a:ext cx="7964446" cy="2495612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047463"/>
              </p:ext>
            </p:extLst>
          </p:nvPr>
        </p:nvGraphicFramePr>
        <p:xfrm>
          <a:off x="8397551" y="1905478"/>
          <a:ext cx="3467682" cy="772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5" name="Equation" r:id="rId4" imgW="1663560" imgH="368280" progId="Equation.DSMT4">
                  <p:embed/>
                </p:oleObj>
              </mc:Choice>
              <mc:Fallback>
                <p:oleObj name="Equation" r:id="rId4" imgW="1663560" imgH="3682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551" y="1905478"/>
                        <a:ext cx="3467682" cy="7727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0" y="828675"/>
          <a:ext cx="10477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6" name="Equation" r:id="rId6" imgW="101512" imgH="152268" progId="Equation.DSMT4">
                  <p:embed/>
                </p:oleObj>
              </mc:Choice>
              <mc:Fallback>
                <p:oleObj name="Equation" r:id="rId6" imgW="101512" imgH="15226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28675"/>
                        <a:ext cx="104775" cy="15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298196"/>
              </p:ext>
            </p:extLst>
          </p:nvPr>
        </p:nvGraphicFramePr>
        <p:xfrm>
          <a:off x="8770776" y="2786235"/>
          <a:ext cx="2295330" cy="870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7" name="Equation" r:id="rId8" imgW="1104900" imgH="419100" progId="Equation.DSMT4">
                  <p:embed/>
                </p:oleObj>
              </mc:Choice>
              <mc:Fallback>
                <p:oleObj name="Equation" r:id="rId8" imgW="1104900" imgH="419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0776" y="2786235"/>
                        <a:ext cx="2295330" cy="8706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740707"/>
              </p:ext>
            </p:extLst>
          </p:nvPr>
        </p:nvGraphicFramePr>
        <p:xfrm>
          <a:off x="8601075" y="3765550"/>
          <a:ext cx="32512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8" name="Equation" r:id="rId10" imgW="1663560" imgH="368280" progId="Equation.DSMT4">
                  <p:embed/>
                </p:oleObj>
              </mc:Choice>
              <mc:Fallback>
                <p:oleObj name="Equation" r:id="rId10" imgW="1663560" imgH="3682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1075" y="3765550"/>
                        <a:ext cx="3251200" cy="725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828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 bmk="OLE_LINK25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98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1400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789216"/>
              </p:ext>
            </p:extLst>
          </p:nvPr>
        </p:nvGraphicFramePr>
        <p:xfrm>
          <a:off x="4868453" y="5863129"/>
          <a:ext cx="2627222" cy="719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9" name="Equation" r:id="rId12" imgW="799753" imgH="215806" progId="Equation.DSMT4">
                  <p:embed/>
                </p:oleObj>
              </mc:Choice>
              <mc:Fallback>
                <p:oleObj name="Equation" r:id="rId12" imgW="799753" imgH="215806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453" y="5863129"/>
                        <a:ext cx="2627222" cy="7193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630053"/>
              </p:ext>
            </p:extLst>
          </p:nvPr>
        </p:nvGraphicFramePr>
        <p:xfrm>
          <a:off x="4933766" y="5116540"/>
          <a:ext cx="2463472" cy="69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0" name="Equation" r:id="rId14" imgW="774364" imgH="215806" progId="Equation.DSMT4">
                  <p:embed/>
                </p:oleObj>
              </mc:Choice>
              <mc:Fallback>
                <p:oleObj name="Equation" r:id="rId14" imgW="774364" imgH="215806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3766" y="5116540"/>
                        <a:ext cx="2463472" cy="6995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98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2114" y="1076610"/>
            <a:ext cx="448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 Dice Loss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方法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8" name="Rectangle 265"/>
          <p:cNvSpPr>
            <a:spLocks noChangeArrowheads="1"/>
          </p:cNvSpPr>
          <p:nvPr/>
        </p:nvSpPr>
        <p:spPr bwMode="auto">
          <a:xfrm>
            <a:off x="9102287" y="18918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67"/>
          <p:cNvSpPr>
            <a:spLocks noChangeArrowheads="1"/>
          </p:cNvSpPr>
          <p:nvPr/>
        </p:nvSpPr>
        <p:spPr bwMode="auto">
          <a:xfrm>
            <a:off x="0" y="385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26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9" name="Rectangle 40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361866"/>
              </p:ext>
            </p:extLst>
          </p:nvPr>
        </p:nvGraphicFramePr>
        <p:xfrm>
          <a:off x="2025650" y="1772594"/>
          <a:ext cx="4516438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12" name="Equation" r:id="rId3" imgW="1854000" imgH="469800" progId="Equation.DSMT4">
                  <p:embed/>
                </p:oleObj>
              </mc:Choice>
              <mc:Fallback>
                <p:oleObj name="Equation" r:id="rId3" imgW="1854000" imgH="469800" progId="Equation.DSMT4">
                  <p:embed/>
                  <p:pic>
                    <p:nvPicPr>
                      <p:cNvPr id="0" name="Object 4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650" y="1772594"/>
                        <a:ext cx="4516438" cy="1158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4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" name="Rectangle 4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266629" y="3811264"/>
            <a:ext cx="46498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Where N is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number of the input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voxel,  p</a:t>
            </a:r>
            <a:r>
              <a:rPr lang="en-US" altLang="zh-CN" sz="2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q</a:t>
            </a:r>
            <a:r>
              <a:rPr lang="en-US" altLang="zh-CN" sz="2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prediction of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top branch and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bottom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branch,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2400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voxel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 ground truth.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542" y="2332654"/>
            <a:ext cx="3701130" cy="316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1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2114" y="1076610"/>
            <a:ext cx="448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 Dice Loss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方法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8" name="Rectangle 265"/>
          <p:cNvSpPr>
            <a:spLocks noChangeArrowheads="1"/>
          </p:cNvSpPr>
          <p:nvPr/>
        </p:nvSpPr>
        <p:spPr bwMode="auto">
          <a:xfrm>
            <a:off x="9102287" y="18918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67"/>
          <p:cNvSpPr>
            <a:spLocks noChangeArrowheads="1"/>
          </p:cNvSpPr>
          <p:nvPr/>
        </p:nvSpPr>
        <p:spPr bwMode="auto">
          <a:xfrm>
            <a:off x="0" y="385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26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9" name="Rectangle 40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" name="Rectangle 4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920135"/>
              </p:ext>
            </p:extLst>
          </p:nvPr>
        </p:nvGraphicFramePr>
        <p:xfrm>
          <a:off x="3031656" y="3399620"/>
          <a:ext cx="595153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" name="Equation" r:id="rId3" imgW="3098520" imgH="469800" progId="Equation.DSMT4">
                  <p:embed/>
                </p:oleObj>
              </mc:Choice>
              <mc:Fallback>
                <p:oleObj name="Equation" r:id="rId3" imgW="3098520" imgH="469800" progId="Equation.DSMT4">
                  <p:embed/>
                  <p:pic>
                    <p:nvPicPr>
                      <p:cNvPr id="32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1656" y="3399620"/>
                        <a:ext cx="5951538" cy="914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4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302503"/>
              </p:ext>
            </p:extLst>
          </p:nvPr>
        </p:nvGraphicFramePr>
        <p:xfrm>
          <a:off x="2159156" y="4908872"/>
          <a:ext cx="7421563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" name="Equation" r:id="rId5" imgW="3098520" imgH="469800" progId="Equation.DSMT4">
                  <p:embed/>
                </p:oleObj>
              </mc:Choice>
              <mc:Fallback>
                <p:oleObj name="Equation" r:id="rId5" imgW="3098520" imgH="469800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156" y="4908872"/>
                        <a:ext cx="7421563" cy="1139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文本框 57"/>
          <p:cNvSpPr txBox="1"/>
          <p:nvPr/>
        </p:nvSpPr>
        <p:spPr>
          <a:xfrm>
            <a:off x="2797052" y="2727097"/>
            <a:ext cx="440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gradient of F with respect to </a:t>
            </a:r>
            <a:r>
              <a:rPr lang="en-US" altLang="zh-CN" sz="20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000" baseline="-250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sz="2000" baseline="-25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zh-CN" altLang="en-US" sz="2000" baseline="-25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27463" y="4387897"/>
            <a:ext cx="4550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gradient of F with respect to </a:t>
            </a:r>
            <a:r>
              <a:rPr lang="en-US" altLang="zh-CN" sz="20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sz="2000" baseline="-250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sz="2000" baseline="-250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zh-CN" altLang="en-US" sz="2000" baseline="-25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396948"/>
              </p:ext>
            </p:extLst>
          </p:nvPr>
        </p:nvGraphicFramePr>
        <p:xfrm>
          <a:off x="6724975" y="1260691"/>
          <a:ext cx="4516438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8" name="Equation" r:id="rId7" imgW="1854000" imgH="469800" progId="Equation.DSMT4">
                  <p:embed/>
                </p:oleObj>
              </mc:Choice>
              <mc:Fallback>
                <p:oleObj name="Equation" r:id="rId7" imgW="1854000" imgH="469800" progId="Equation.DSMT4">
                  <p:embed/>
                  <p:pic>
                    <p:nvPicPr>
                      <p:cNvPr id="3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4975" y="1260691"/>
                        <a:ext cx="4516438" cy="1158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663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445" y="258370"/>
            <a:ext cx="160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改进算法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73" y="89901"/>
            <a:ext cx="6032275" cy="6683878"/>
          </a:xfrm>
          <a:prstGeom prst="rect">
            <a:avLst/>
          </a:prstGeom>
        </p:spPr>
      </p:pic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265419"/>
              </p:ext>
            </p:extLst>
          </p:nvPr>
        </p:nvGraphicFramePr>
        <p:xfrm>
          <a:off x="1453992" y="3614020"/>
          <a:ext cx="2799183" cy="766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0" name="Equation" r:id="rId4" imgW="799753" imgH="215806" progId="Equation.DSMT4">
                  <p:embed/>
                </p:oleObj>
              </mc:Choice>
              <mc:Fallback>
                <p:oleObj name="Equation" r:id="rId4" imgW="799753" imgH="215806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3992" y="3614020"/>
                        <a:ext cx="2799183" cy="7664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26929"/>
              </p:ext>
            </p:extLst>
          </p:nvPr>
        </p:nvGraphicFramePr>
        <p:xfrm>
          <a:off x="1473445" y="2354679"/>
          <a:ext cx="2463472" cy="69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1" name="Equation" r:id="rId6" imgW="774364" imgH="215806" progId="Equation.DSMT4">
                  <p:embed/>
                </p:oleObj>
              </mc:Choice>
              <mc:Fallback>
                <p:oleObj name="Equation" r:id="rId6" imgW="774364" imgH="215806" progId="Equation.DSMT4">
                  <p:embed/>
                  <p:pic>
                    <p:nvPicPr>
                      <p:cNvPr id="15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445" y="2354679"/>
                        <a:ext cx="2463472" cy="6995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84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0104" y="1001375"/>
            <a:ext cx="7788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Calibri" panose="020F0502020204030204" pitchFamily="34" charset="0"/>
              </a:rPr>
              <a:t>Multimodal Brain Tumor Segmentation Challenge </a:t>
            </a:r>
            <a:r>
              <a:rPr lang="en-US" altLang="zh-CN" sz="2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2018</a:t>
            </a:r>
            <a:r>
              <a:rPr lang="zh-CN" altLang="en-US" sz="2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（</a:t>
            </a:r>
            <a:r>
              <a:rPr lang="en-US" altLang="zh-CN" sz="2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BRATS</a:t>
            </a:r>
            <a:r>
              <a:rPr lang="zh-CN" altLang="en-US" sz="2400" b="1" dirty="0">
                <a:solidFill>
                  <a:srgbClr val="00B0F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2018</a:t>
            </a:r>
            <a:r>
              <a:rPr lang="zh-CN" altLang="en-US" sz="2400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）</a:t>
            </a:r>
            <a:endParaRPr lang="en-US" altLang="zh-CN" sz="2400" b="1" dirty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实验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4277" y="1870241"/>
            <a:ext cx="1358462" cy="16131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22739" y="1870241"/>
            <a:ext cx="1358462" cy="16131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9663" y="1870241"/>
            <a:ext cx="1358462" cy="16131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1201" y="1870241"/>
            <a:ext cx="1358462" cy="161317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74099" y="3562006"/>
            <a:ext cx="126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FLAIR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997519" y="3572939"/>
            <a:ext cx="126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T1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391686" y="3558172"/>
            <a:ext cx="126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T1ce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656042" y="3578033"/>
            <a:ext cx="126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T2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27" y="4009929"/>
            <a:ext cx="1700150" cy="201892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249821" y="6186038"/>
            <a:ext cx="160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Ground Truth</a:t>
            </a:r>
            <a:endParaRPr lang="en-US" altLang="zh-CN" dirty="0" smtClean="0"/>
          </a:p>
        </p:txBody>
      </p:sp>
      <p:sp>
        <p:nvSpPr>
          <p:cNvPr id="22" name="文本框 21"/>
          <p:cNvSpPr txBox="1"/>
          <p:nvPr/>
        </p:nvSpPr>
        <p:spPr>
          <a:xfrm>
            <a:off x="5320744" y="4118997"/>
            <a:ext cx="3515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333CC"/>
                </a:solidFill>
                <a:latin typeface="+mn-ea"/>
              </a:rPr>
              <a:t>蓝色</a:t>
            </a:r>
            <a:r>
              <a:rPr lang="zh-CN" altLang="en-US" sz="2400" dirty="0" smtClean="0">
                <a:solidFill>
                  <a:srgbClr val="3333CC"/>
                </a:solidFill>
                <a:latin typeface="+mn-ea"/>
              </a:rPr>
              <a:t>：囊肿</a:t>
            </a:r>
            <a:endParaRPr lang="en-US" altLang="zh-CN" sz="2400" dirty="0" smtClean="0">
              <a:solidFill>
                <a:srgbClr val="3333CC"/>
              </a:solidFill>
              <a:latin typeface="+mn-ea"/>
            </a:endParaRPr>
          </a:p>
          <a:p>
            <a:r>
              <a:rPr lang="zh-CN" altLang="en-US" sz="2400" dirty="0" smtClean="0">
                <a:solidFill>
                  <a:srgbClr val="FFC000"/>
                </a:solidFill>
                <a:latin typeface="+mn-ea"/>
              </a:rPr>
              <a:t>黄色：增强结构</a:t>
            </a:r>
            <a:endParaRPr lang="en-US" altLang="zh-CN" sz="2400" dirty="0" smtClean="0">
              <a:solidFill>
                <a:srgbClr val="FFC000"/>
              </a:solidFill>
              <a:latin typeface="+mn-ea"/>
            </a:endParaRPr>
          </a:p>
          <a:p>
            <a:r>
              <a:rPr lang="zh-CN" altLang="en-US" sz="2400" dirty="0" smtClean="0">
                <a:solidFill>
                  <a:srgbClr val="00FF00"/>
                </a:solidFill>
                <a:latin typeface="+mn-ea"/>
              </a:rPr>
              <a:t>绿色：坏死部分</a:t>
            </a:r>
            <a:endParaRPr lang="zh-CN" altLang="en-US" sz="2400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249328" y="5480232"/>
            <a:ext cx="2443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Com</a:t>
            </a:r>
            <a:r>
              <a:rPr lang="en-US" altLang="zh-CN" sz="2400" b="1" dirty="0" smtClean="0">
                <a:solidFill>
                  <a:srgbClr val="00FF00"/>
                </a:solidFill>
                <a:latin typeface="+mn-ea"/>
              </a:rPr>
              <a:t>plete</a:t>
            </a:r>
            <a:r>
              <a:rPr lang="en-US" altLang="zh-CN" sz="2400" b="1" dirty="0" smtClean="0">
                <a:latin typeface="+mn-ea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+mn-ea"/>
              </a:rPr>
              <a:t>Dice</a:t>
            </a:r>
            <a:endParaRPr lang="zh-CN" altLang="en-US" sz="24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44327" y="6008399"/>
            <a:ext cx="1665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sz="2400" b="1" dirty="0">
                <a:solidFill>
                  <a:srgbClr val="00FF00"/>
                </a:solidFill>
                <a:latin typeface="+mn-ea"/>
              </a:rPr>
              <a:t>Core</a:t>
            </a:r>
            <a:r>
              <a:rPr lang="en-US" altLang="zh-CN" sz="2400" dirty="0">
                <a:solidFill>
                  <a:srgbClr val="33CCCC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+mn-ea"/>
              </a:rPr>
              <a:t>Dice</a:t>
            </a:r>
            <a:endParaRPr lang="zh-CN" altLang="en-US" sz="24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62784" y="6375081"/>
            <a:ext cx="223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sz="2400" b="1" dirty="0">
                <a:solidFill>
                  <a:srgbClr val="FFC000"/>
                </a:solidFill>
                <a:latin typeface="+mn-ea"/>
              </a:rPr>
              <a:t>Enhance Dice</a:t>
            </a:r>
            <a:endParaRPr lang="zh-CN" altLang="en-US" sz="24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8" name="Rectangle 265"/>
          <p:cNvSpPr>
            <a:spLocks noChangeArrowheads="1"/>
          </p:cNvSpPr>
          <p:nvPr/>
        </p:nvSpPr>
        <p:spPr bwMode="auto">
          <a:xfrm>
            <a:off x="9102287" y="18918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67"/>
          <p:cNvSpPr>
            <a:spLocks noChangeArrowheads="1"/>
          </p:cNvSpPr>
          <p:nvPr/>
        </p:nvSpPr>
        <p:spPr bwMode="auto">
          <a:xfrm>
            <a:off x="0" y="385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26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10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  <p:bldP spid="19" grpId="0"/>
      <p:bldP spid="22" grpId="0"/>
      <p:bldP spid="21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实验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3744" y="1385878"/>
            <a:ext cx="2332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评价指标：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82" y="2268883"/>
            <a:ext cx="4554631" cy="2802750"/>
          </a:xfrm>
          <a:prstGeom prst="rect">
            <a:avLst/>
          </a:prstGeom>
        </p:spPr>
      </p:pic>
      <p:sp>
        <p:nvSpPr>
          <p:cNvPr id="8" name="Rectangle 265"/>
          <p:cNvSpPr>
            <a:spLocks noChangeArrowheads="1"/>
          </p:cNvSpPr>
          <p:nvPr/>
        </p:nvSpPr>
        <p:spPr bwMode="auto">
          <a:xfrm>
            <a:off x="9102287" y="18918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15183"/>
              </p:ext>
            </p:extLst>
          </p:nvPr>
        </p:nvGraphicFramePr>
        <p:xfrm>
          <a:off x="2863316" y="2368662"/>
          <a:ext cx="2411808" cy="702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2" name="Equation" r:id="rId4" imgW="1231366" imgH="355446" progId="Equation.DSMT4">
                  <p:embed/>
                </p:oleObj>
              </mc:Choice>
              <mc:Fallback>
                <p:oleObj name="Equation" r:id="rId4" imgW="1231366" imgH="355446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316" y="2368662"/>
                        <a:ext cx="2411808" cy="7026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67"/>
          <p:cNvSpPr>
            <a:spLocks noChangeArrowheads="1"/>
          </p:cNvSpPr>
          <p:nvPr/>
        </p:nvSpPr>
        <p:spPr bwMode="auto">
          <a:xfrm>
            <a:off x="0" y="385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418081"/>
              </p:ext>
            </p:extLst>
          </p:nvPr>
        </p:nvGraphicFramePr>
        <p:xfrm>
          <a:off x="2859302" y="3350774"/>
          <a:ext cx="2224134" cy="6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3" name="Equation" r:id="rId6" imgW="1167893" imgH="355446" progId="Equation.DSMT4">
                  <p:embed/>
                </p:oleObj>
              </mc:Choice>
              <mc:Fallback>
                <p:oleObj name="Equation" r:id="rId6" imgW="1167893" imgH="355446" progId="Equation.DSMT4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302" y="3350774"/>
                        <a:ext cx="2224134" cy="685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6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853054"/>
              </p:ext>
            </p:extLst>
          </p:nvPr>
        </p:nvGraphicFramePr>
        <p:xfrm>
          <a:off x="2863316" y="4247792"/>
          <a:ext cx="1586163" cy="6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4" name="Equation" r:id="rId8" imgW="876300" imgH="342900" progId="Equation.DSMT4">
                  <p:embed/>
                </p:oleObj>
              </mc:Choice>
              <mc:Fallback>
                <p:oleObj name="Equation" r:id="rId8" imgW="876300" imgH="342900" progId="Equation.DSMT4">
                  <p:embed/>
                  <p:pic>
                    <p:nvPicPr>
                      <p:cNvPr id="27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316" y="4247792"/>
                        <a:ext cx="1586163" cy="6520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738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实验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85296"/>
              </p:ext>
            </p:extLst>
          </p:nvPr>
        </p:nvGraphicFramePr>
        <p:xfrm>
          <a:off x="288758" y="1840834"/>
          <a:ext cx="11710657" cy="4007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6693">
                  <a:extLst>
                    <a:ext uri="{9D8B030D-6E8A-4147-A177-3AD203B41FA5}">
                      <a16:colId xmlns:a16="http://schemas.microsoft.com/office/drawing/2014/main" val="601887095"/>
                    </a:ext>
                  </a:extLst>
                </a:gridCol>
                <a:gridCol w="832122">
                  <a:extLst>
                    <a:ext uri="{9D8B030D-6E8A-4147-A177-3AD203B41FA5}">
                      <a16:colId xmlns:a16="http://schemas.microsoft.com/office/drawing/2014/main" val="2230515667"/>
                    </a:ext>
                  </a:extLst>
                </a:gridCol>
                <a:gridCol w="795412">
                  <a:extLst>
                    <a:ext uri="{9D8B030D-6E8A-4147-A177-3AD203B41FA5}">
                      <a16:colId xmlns:a16="http://schemas.microsoft.com/office/drawing/2014/main" val="3507302452"/>
                    </a:ext>
                  </a:extLst>
                </a:gridCol>
                <a:gridCol w="746463">
                  <a:extLst>
                    <a:ext uri="{9D8B030D-6E8A-4147-A177-3AD203B41FA5}">
                      <a16:colId xmlns:a16="http://schemas.microsoft.com/office/drawing/2014/main" val="2080784682"/>
                    </a:ext>
                  </a:extLst>
                </a:gridCol>
                <a:gridCol w="1211473">
                  <a:extLst>
                    <a:ext uri="{9D8B030D-6E8A-4147-A177-3AD203B41FA5}">
                      <a16:colId xmlns:a16="http://schemas.microsoft.com/office/drawing/2014/main" val="3200877265"/>
                    </a:ext>
                  </a:extLst>
                </a:gridCol>
                <a:gridCol w="1223710">
                  <a:extLst>
                    <a:ext uri="{9D8B030D-6E8A-4147-A177-3AD203B41FA5}">
                      <a16:colId xmlns:a16="http://schemas.microsoft.com/office/drawing/2014/main" val="2255018352"/>
                    </a:ext>
                  </a:extLst>
                </a:gridCol>
                <a:gridCol w="832122">
                  <a:extLst>
                    <a:ext uri="{9D8B030D-6E8A-4147-A177-3AD203B41FA5}">
                      <a16:colId xmlns:a16="http://schemas.microsoft.com/office/drawing/2014/main" val="897168550"/>
                    </a:ext>
                  </a:extLst>
                </a:gridCol>
                <a:gridCol w="1064628">
                  <a:extLst>
                    <a:ext uri="{9D8B030D-6E8A-4147-A177-3AD203B41FA5}">
                      <a16:colId xmlns:a16="http://schemas.microsoft.com/office/drawing/2014/main" val="3316149671"/>
                    </a:ext>
                  </a:extLst>
                </a:gridCol>
                <a:gridCol w="978968">
                  <a:extLst>
                    <a:ext uri="{9D8B030D-6E8A-4147-A177-3AD203B41FA5}">
                      <a16:colId xmlns:a16="http://schemas.microsoft.com/office/drawing/2014/main" val="1654262276"/>
                    </a:ext>
                  </a:extLst>
                </a:gridCol>
                <a:gridCol w="1272658">
                  <a:extLst>
                    <a:ext uri="{9D8B030D-6E8A-4147-A177-3AD203B41FA5}">
                      <a16:colId xmlns:a16="http://schemas.microsoft.com/office/drawing/2014/main" val="1895466102"/>
                    </a:ext>
                  </a:extLst>
                </a:gridCol>
                <a:gridCol w="1064628">
                  <a:extLst>
                    <a:ext uri="{9D8B030D-6E8A-4147-A177-3AD203B41FA5}">
                      <a16:colId xmlns:a16="http://schemas.microsoft.com/office/drawing/2014/main" val="1802945835"/>
                    </a:ext>
                  </a:extLst>
                </a:gridCol>
                <a:gridCol w="921780">
                  <a:extLst>
                    <a:ext uri="{9D8B030D-6E8A-4147-A177-3AD203B41FA5}">
                      <a16:colId xmlns:a16="http://schemas.microsoft.com/office/drawing/2014/main" val="1765414348"/>
                    </a:ext>
                  </a:extLst>
                </a:gridCol>
              </a:tblGrid>
              <a:tr h="755021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 Types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BRATS 2018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491593"/>
                  </a:ext>
                </a:extLst>
              </a:tr>
              <a:tr h="52427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Independent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ML-KL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ML-KL-</a:t>
                      </a:r>
                      <a:r>
                        <a:rPr lang="en-US" altLang="zh-CN" sz="1800" kern="1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Ind</a:t>
                      </a:r>
                      <a:endParaRPr lang="zh-CN" altLang="en-US" sz="18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ML-CD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ML-CD-</a:t>
                      </a:r>
                      <a:r>
                        <a:rPr lang="en-US" altLang="zh-CN" sz="1800" kern="1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Ind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392852"/>
                  </a:ext>
                </a:extLst>
              </a:tr>
              <a:tr h="11206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DeepMedic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</a:t>
                      </a:r>
                      <a:r>
                        <a:rPr lang="en-US" altLang="zh-CN" sz="1800" kern="1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</a:t>
                      </a:r>
                      <a:r>
                        <a:rPr lang="en-US" altLang="zh-CN" sz="1800" kern="1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1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Net2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16787"/>
                  </a:ext>
                </a:extLst>
              </a:tr>
              <a:tr h="559058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Com.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85.57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86.38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85.11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0.81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-0.46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86.90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83.51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1.33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-2.06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910667"/>
                  </a:ext>
                </a:extLst>
              </a:tr>
              <a:tr h="5242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75.36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76.92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75.52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1.56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0.16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80.04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77.08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4.68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1.72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058272"/>
                  </a:ext>
                </a:extLst>
              </a:tr>
              <a:tr h="5242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72.99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74.78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72.76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1.79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-0.23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73.75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73.25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0.76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0.26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9807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88758" y="1119673"/>
                <a:ext cx="5359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err="1" smtClean="0">
                    <a:latin typeface="+mn-ea"/>
                  </a:rPr>
                  <a:t>DeepMedic</a:t>
                </a:r>
                <a:r>
                  <a:rPr lang="en-US" altLang="zh-CN" sz="2400" dirty="0" smtClean="0">
                    <a:latin typeface="+mn-ea"/>
                  </a:rPr>
                  <a:t> </a:t>
                </a:r>
                <a:r>
                  <a:rPr lang="zh-CN" altLang="en-US" sz="2400" dirty="0" smtClean="0">
                    <a:latin typeface="+mn-ea"/>
                  </a:rPr>
                  <a:t>作为基准，进行比较</a:t>
                </a:r>
                <a:r>
                  <a:rPr lang="en-US" altLang="zh-CN" sz="2400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sz="2400" dirty="0" smtClean="0">
                    <a:latin typeface="+mn-ea"/>
                  </a:rPr>
                  <a:t>)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8" y="1119673"/>
                <a:ext cx="5359210" cy="461665"/>
              </a:xfrm>
              <a:prstGeom prst="rect">
                <a:avLst/>
              </a:prstGeom>
              <a:blipFill>
                <a:blip r:embed="rId2"/>
                <a:stretch>
                  <a:fillRect l="-170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68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实验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20493"/>
              </p:ext>
            </p:extLst>
          </p:nvPr>
        </p:nvGraphicFramePr>
        <p:xfrm>
          <a:off x="252664" y="1835437"/>
          <a:ext cx="11662531" cy="3962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1736">
                  <a:extLst>
                    <a:ext uri="{9D8B030D-6E8A-4147-A177-3AD203B41FA5}">
                      <a16:colId xmlns:a16="http://schemas.microsoft.com/office/drawing/2014/main" val="601887095"/>
                    </a:ext>
                  </a:extLst>
                </a:gridCol>
                <a:gridCol w="782053">
                  <a:extLst>
                    <a:ext uri="{9D8B030D-6E8A-4147-A177-3AD203B41FA5}">
                      <a16:colId xmlns:a16="http://schemas.microsoft.com/office/drawing/2014/main" val="2230515667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3507302452"/>
                    </a:ext>
                  </a:extLst>
                </a:gridCol>
                <a:gridCol w="842211">
                  <a:extLst>
                    <a:ext uri="{9D8B030D-6E8A-4147-A177-3AD203B41FA5}">
                      <a16:colId xmlns:a16="http://schemas.microsoft.com/office/drawing/2014/main" val="2080784682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3200877265"/>
                    </a:ext>
                  </a:extLst>
                </a:gridCol>
                <a:gridCol w="1311442">
                  <a:extLst>
                    <a:ext uri="{9D8B030D-6E8A-4147-A177-3AD203B41FA5}">
                      <a16:colId xmlns:a16="http://schemas.microsoft.com/office/drawing/2014/main" val="2255018352"/>
                    </a:ext>
                  </a:extLst>
                </a:gridCol>
                <a:gridCol w="1179094">
                  <a:extLst>
                    <a:ext uri="{9D8B030D-6E8A-4147-A177-3AD203B41FA5}">
                      <a16:colId xmlns:a16="http://schemas.microsoft.com/office/drawing/2014/main" val="897168550"/>
                    </a:ext>
                  </a:extLst>
                </a:gridCol>
                <a:gridCol w="1203159">
                  <a:extLst>
                    <a:ext uri="{9D8B030D-6E8A-4147-A177-3AD203B41FA5}">
                      <a16:colId xmlns:a16="http://schemas.microsoft.com/office/drawing/2014/main" val="3316149671"/>
                    </a:ext>
                  </a:extLst>
                </a:gridCol>
                <a:gridCol w="998621">
                  <a:extLst>
                    <a:ext uri="{9D8B030D-6E8A-4147-A177-3AD203B41FA5}">
                      <a16:colId xmlns:a16="http://schemas.microsoft.com/office/drawing/2014/main" val="1654262276"/>
                    </a:ext>
                  </a:extLst>
                </a:gridCol>
                <a:gridCol w="950495">
                  <a:extLst>
                    <a:ext uri="{9D8B030D-6E8A-4147-A177-3AD203B41FA5}">
                      <a16:colId xmlns:a16="http://schemas.microsoft.com/office/drawing/2014/main" val="1895466102"/>
                    </a:ext>
                  </a:extLst>
                </a:gridCol>
                <a:gridCol w="974558">
                  <a:extLst>
                    <a:ext uri="{9D8B030D-6E8A-4147-A177-3AD203B41FA5}">
                      <a16:colId xmlns:a16="http://schemas.microsoft.com/office/drawing/2014/main" val="1802945835"/>
                    </a:ext>
                  </a:extLst>
                </a:gridCol>
                <a:gridCol w="930362">
                  <a:extLst>
                    <a:ext uri="{9D8B030D-6E8A-4147-A177-3AD203B41FA5}">
                      <a16:colId xmlns:a16="http://schemas.microsoft.com/office/drawing/2014/main" val="1765414348"/>
                    </a:ext>
                  </a:extLst>
                </a:gridCol>
              </a:tblGrid>
              <a:tr h="746463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 Types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BRATS 2018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491593"/>
                  </a:ext>
                </a:extLst>
              </a:tr>
              <a:tr h="518329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Independent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ML-KL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ML-KL-</a:t>
                      </a:r>
                      <a:r>
                        <a:rPr lang="en-US" altLang="zh-CN" sz="1800" kern="1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Ind</a:t>
                      </a:r>
                      <a:endParaRPr lang="zh-CN" altLang="en-US" sz="18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ML-CD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ML-CD-</a:t>
                      </a:r>
                      <a:r>
                        <a:rPr lang="en-US" altLang="zh-CN" sz="1800" kern="1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Ind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392852"/>
                  </a:ext>
                </a:extLst>
              </a:tr>
              <a:tr h="110789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U-Net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</a:t>
                      </a:r>
                      <a:r>
                        <a:rPr lang="en-US" altLang="zh-CN" sz="1800" kern="1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</a:t>
                      </a:r>
                      <a:r>
                        <a:rPr lang="en-US" altLang="zh-CN" sz="1800" kern="1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1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Net2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16787"/>
                  </a:ext>
                </a:extLst>
              </a:tr>
              <a:tr h="552721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Com.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87.13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86.71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87.19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-0.42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0.06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89.26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87.63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2.13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0.50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910667"/>
                  </a:ext>
                </a:extLst>
              </a:tr>
              <a:tr h="518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79.25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78.55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79.08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-0.7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-0.17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82.89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82.01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3.64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2.76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058272"/>
                  </a:ext>
                </a:extLst>
              </a:tr>
              <a:tr h="5183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74.47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73.38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72.52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-1.09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-2.22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75.80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73.25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1.33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-1.22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9807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1885" y="1119673"/>
                <a:ext cx="47121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U-Net </a:t>
                </a:r>
                <a:r>
                  <a:rPr lang="zh-CN" altLang="en-US" sz="2400" dirty="0" smtClean="0"/>
                  <a:t>作为基准，进行比较</a:t>
                </a:r>
                <a:r>
                  <a:rPr lang="en-US" altLang="zh-CN" sz="240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sz="2400" dirty="0">
                    <a:latin typeface="+mn-ea"/>
                  </a:rPr>
                  <a:t>)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5" y="1119673"/>
                <a:ext cx="4712103" cy="461665"/>
              </a:xfrm>
              <a:prstGeom prst="rect">
                <a:avLst/>
              </a:prstGeom>
              <a:blipFill>
                <a:blip r:embed="rId3"/>
                <a:stretch>
                  <a:fillRect l="-1940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45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1509680" y="2224024"/>
            <a:ext cx="780415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Mutual Learning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562350" y="460375"/>
            <a:ext cx="2019300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24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实验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51402"/>
              </p:ext>
            </p:extLst>
          </p:nvPr>
        </p:nvGraphicFramePr>
        <p:xfrm>
          <a:off x="445169" y="1491597"/>
          <a:ext cx="10888578" cy="5272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3295">
                  <a:extLst>
                    <a:ext uri="{9D8B030D-6E8A-4147-A177-3AD203B41FA5}">
                      <a16:colId xmlns:a16="http://schemas.microsoft.com/office/drawing/2014/main" val="601887095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30515667"/>
                    </a:ext>
                  </a:extLst>
                </a:gridCol>
                <a:gridCol w="823452">
                  <a:extLst>
                    <a:ext uri="{9D8B030D-6E8A-4147-A177-3AD203B41FA5}">
                      <a16:colId xmlns:a16="http://schemas.microsoft.com/office/drawing/2014/main" val="3507302452"/>
                    </a:ext>
                  </a:extLst>
                </a:gridCol>
                <a:gridCol w="819347">
                  <a:extLst>
                    <a:ext uri="{9D8B030D-6E8A-4147-A177-3AD203B41FA5}">
                      <a16:colId xmlns:a16="http://schemas.microsoft.com/office/drawing/2014/main" val="2504581646"/>
                    </a:ext>
                  </a:extLst>
                </a:gridCol>
                <a:gridCol w="982009">
                  <a:extLst>
                    <a:ext uri="{9D8B030D-6E8A-4147-A177-3AD203B41FA5}">
                      <a16:colId xmlns:a16="http://schemas.microsoft.com/office/drawing/2014/main" val="3200877265"/>
                    </a:ext>
                  </a:extLst>
                </a:gridCol>
                <a:gridCol w="1216351">
                  <a:extLst>
                    <a:ext uri="{9D8B030D-6E8A-4147-A177-3AD203B41FA5}">
                      <a16:colId xmlns:a16="http://schemas.microsoft.com/office/drawing/2014/main" val="2255018352"/>
                    </a:ext>
                  </a:extLst>
                </a:gridCol>
                <a:gridCol w="1155829">
                  <a:extLst>
                    <a:ext uri="{9D8B030D-6E8A-4147-A177-3AD203B41FA5}">
                      <a16:colId xmlns:a16="http://schemas.microsoft.com/office/drawing/2014/main" val="897168550"/>
                    </a:ext>
                  </a:extLst>
                </a:gridCol>
                <a:gridCol w="1053690">
                  <a:extLst>
                    <a:ext uri="{9D8B030D-6E8A-4147-A177-3AD203B41FA5}">
                      <a16:colId xmlns:a16="http://schemas.microsoft.com/office/drawing/2014/main" val="3316149671"/>
                    </a:ext>
                  </a:extLst>
                </a:gridCol>
                <a:gridCol w="926213">
                  <a:extLst>
                    <a:ext uri="{9D8B030D-6E8A-4147-A177-3AD203B41FA5}">
                      <a16:colId xmlns:a16="http://schemas.microsoft.com/office/drawing/2014/main" val="1654262276"/>
                    </a:ext>
                  </a:extLst>
                </a:gridCol>
                <a:gridCol w="881576">
                  <a:extLst>
                    <a:ext uri="{9D8B030D-6E8A-4147-A177-3AD203B41FA5}">
                      <a16:colId xmlns:a16="http://schemas.microsoft.com/office/drawing/2014/main" val="1895466102"/>
                    </a:ext>
                  </a:extLst>
                </a:gridCol>
                <a:gridCol w="903894">
                  <a:extLst>
                    <a:ext uri="{9D8B030D-6E8A-4147-A177-3AD203B41FA5}">
                      <a16:colId xmlns:a16="http://schemas.microsoft.com/office/drawing/2014/main" val="1802945835"/>
                    </a:ext>
                  </a:extLst>
                </a:gridCol>
                <a:gridCol w="862901">
                  <a:extLst>
                    <a:ext uri="{9D8B030D-6E8A-4147-A177-3AD203B41FA5}">
                      <a16:colId xmlns:a16="http://schemas.microsoft.com/office/drawing/2014/main" val="1765414348"/>
                    </a:ext>
                  </a:extLst>
                </a:gridCol>
              </a:tblGrid>
              <a:tr h="338828">
                <a:tc rowSpan="4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 Types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BRATS 2018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491593"/>
                  </a:ext>
                </a:extLst>
              </a:tr>
              <a:tr h="725378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Independent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ML-KL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ML-KL-</a:t>
                      </a:r>
                      <a:r>
                        <a:rPr lang="en-US" altLang="zh-CN" sz="1800" kern="1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Ind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ML-CD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ML-CD-</a:t>
                      </a:r>
                      <a:r>
                        <a:rPr lang="en-US" altLang="zh-CN" sz="1800" kern="1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Ind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392852"/>
                  </a:ext>
                </a:extLst>
              </a:tr>
              <a:tr h="725378">
                <a:tc gridSpan="2"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</a:t>
                      </a:r>
                      <a:r>
                        <a:rPr lang="en-US" altLang="zh-CN" sz="1800" kern="1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</a:t>
                      </a:r>
                      <a:r>
                        <a:rPr lang="en-US" altLang="zh-CN" sz="1800" kern="1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1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Net2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16787"/>
                  </a:ext>
                </a:extLst>
              </a:tr>
              <a:tr h="1111928">
                <a:tc gridSpan="2"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DeepMedic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U-Net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DeepMedic</a:t>
                      </a:r>
                      <a:endParaRPr lang="zh-CN" altLang="en-US" sz="1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U-Net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DeepMedic</a:t>
                      </a:r>
                      <a:endParaRPr lang="zh-CN" altLang="en-US" sz="1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U-Net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DeepMedic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U-Net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DeepMedic</a:t>
                      </a:r>
                      <a:endParaRPr lang="zh-CN" altLang="en-US" sz="18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U-Net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026881"/>
                  </a:ext>
                </a:extLst>
              </a:tr>
              <a:tr h="725378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Com.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85.57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87.13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87.85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87.27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2.28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0.14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87.71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88.20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2.14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1.07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910667"/>
                  </a:ext>
                </a:extLst>
              </a:tr>
              <a:tr h="7253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75.36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79.25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78.42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77.88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3.06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-1.37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80.74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81.75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5.38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2.5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058272"/>
                  </a:ext>
                </a:extLst>
              </a:tr>
              <a:tr h="7253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72.99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74.47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74.00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68.41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1.01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-6.06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75.22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74.54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2.23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1.07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9807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52663" y="979360"/>
                <a:ext cx="80972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比较网络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采用 </a:t>
                </a:r>
                <a:r>
                  <a:rPr lang="en-US" altLang="zh-CN" sz="2400" dirty="0" err="1" smtClean="0"/>
                  <a:t>DeepMedic</a:t>
                </a:r>
                <a:r>
                  <a:rPr lang="zh-CN" altLang="en-US" sz="2400" dirty="0" smtClean="0"/>
                  <a:t>，网络</a:t>
                </a:r>
                <a:r>
                  <a:rPr lang="en-US" altLang="zh-CN" sz="2400" dirty="0" smtClean="0"/>
                  <a:t>2</a:t>
                </a:r>
                <a:r>
                  <a:rPr lang="zh-CN" altLang="en-US" sz="2400" dirty="0" smtClean="0"/>
                  <a:t>采用 </a:t>
                </a:r>
                <a:r>
                  <a:rPr lang="en-US" altLang="zh-CN" sz="2400" dirty="0" smtClean="0"/>
                  <a:t>U-Net </a:t>
                </a:r>
                <a:r>
                  <a:rPr lang="en-US" altLang="zh-CN" sz="2400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sz="2400" dirty="0">
                    <a:latin typeface="+mn-ea"/>
                  </a:rPr>
                  <a:t>)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3" y="979360"/>
                <a:ext cx="8097253" cy="461665"/>
              </a:xfrm>
              <a:prstGeom prst="rect">
                <a:avLst/>
              </a:prstGeom>
              <a:blipFill>
                <a:blip r:embed="rId2"/>
                <a:stretch>
                  <a:fillRect l="-1129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14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1" y="1624264"/>
            <a:ext cx="9144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为了解决存在的某个网络因为相互学习变差的情况，我们采用模型集成的方法来获得更加鲁棒的结果。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45642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实验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5640" y="309640"/>
            <a:ext cx="149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定</a:t>
            </a:r>
            <a:r>
              <a:rPr lang="zh-CN" altLang="en-US" sz="2400" dirty="0"/>
              <a:t>性</a:t>
            </a:r>
            <a:r>
              <a:rPr lang="zh-CN" altLang="en-US" sz="2400" dirty="0" smtClean="0"/>
              <a:t>比较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2213782" y="1068523"/>
            <a:ext cx="181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DeepMedic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96404" y="1094635"/>
            <a:ext cx="980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U-Net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83193" y="934848"/>
            <a:ext cx="264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U-Net &amp; U-Net with KL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80833" y="934848"/>
            <a:ext cx="2875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U-Net &amp; U-Net with CD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915" y="4521431"/>
            <a:ext cx="2875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DeepMedic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U-Net with KL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12599" y="4846262"/>
            <a:ext cx="2875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DeepMedic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U-Net with CD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156" y="1068524"/>
            <a:ext cx="226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6" y="1744232"/>
            <a:ext cx="1524000" cy="1809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64" y="1716260"/>
            <a:ext cx="2286000" cy="2286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39" y="1738410"/>
            <a:ext cx="2286000" cy="2286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13" y="1747555"/>
            <a:ext cx="2286000" cy="228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87" y="1738410"/>
            <a:ext cx="2286000" cy="228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53" y="4331368"/>
            <a:ext cx="2286000" cy="2286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93" y="433136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实验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42" y="1997241"/>
            <a:ext cx="3573380" cy="35733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971" y="1997241"/>
            <a:ext cx="3009476" cy="357375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997240" y="1393377"/>
            <a:ext cx="226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88506" y="1393377"/>
            <a:ext cx="332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U-Net &amp; U-Net with CD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实验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06641" y="992939"/>
                <a:ext cx="5756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比较集成网络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和网络</a:t>
                </a:r>
                <a:r>
                  <a:rPr lang="en-US" altLang="zh-CN" sz="2400" dirty="0" smtClean="0"/>
                  <a:t>2</a:t>
                </a:r>
                <a:r>
                  <a:rPr lang="en-US" altLang="zh-CN" sz="240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sz="2400" dirty="0">
                    <a:latin typeface="+mn-ea"/>
                  </a:rPr>
                  <a:t>)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41" y="992939"/>
                <a:ext cx="5756250" cy="461665"/>
              </a:xfrm>
              <a:prstGeom prst="rect">
                <a:avLst/>
              </a:prstGeom>
              <a:blipFill>
                <a:blip r:embed="rId2"/>
                <a:stretch>
                  <a:fillRect l="-169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679481"/>
              </p:ext>
            </p:extLst>
          </p:nvPr>
        </p:nvGraphicFramePr>
        <p:xfrm>
          <a:off x="145896" y="1640492"/>
          <a:ext cx="11578666" cy="48995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7173">
                  <a:extLst>
                    <a:ext uri="{9D8B030D-6E8A-4147-A177-3AD203B41FA5}">
                      <a16:colId xmlns:a16="http://schemas.microsoft.com/office/drawing/2014/main" val="601887095"/>
                    </a:ext>
                  </a:extLst>
                </a:gridCol>
                <a:gridCol w="715026">
                  <a:extLst>
                    <a:ext uri="{9D8B030D-6E8A-4147-A177-3AD203B41FA5}">
                      <a16:colId xmlns:a16="http://schemas.microsoft.com/office/drawing/2014/main" val="2230515667"/>
                    </a:ext>
                  </a:extLst>
                </a:gridCol>
                <a:gridCol w="855480">
                  <a:extLst>
                    <a:ext uri="{9D8B030D-6E8A-4147-A177-3AD203B41FA5}">
                      <a16:colId xmlns:a16="http://schemas.microsoft.com/office/drawing/2014/main" val="3507302452"/>
                    </a:ext>
                  </a:extLst>
                </a:gridCol>
                <a:gridCol w="937495">
                  <a:extLst>
                    <a:ext uri="{9D8B030D-6E8A-4147-A177-3AD203B41FA5}">
                      <a16:colId xmlns:a16="http://schemas.microsoft.com/office/drawing/2014/main" val="2504581646"/>
                    </a:ext>
                  </a:extLst>
                </a:gridCol>
                <a:gridCol w="813068">
                  <a:extLst>
                    <a:ext uri="{9D8B030D-6E8A-4147-A177-3AD203B41FA5}">
                      <a16:colId xmlns:a16="http://schemas.microsoft.com/office/drawing/2014/main" val="3200877265"/>
                    </a:ext>
                  </a:extLst>
                </a:gridCol>
                <a:gridCol w="1006419">
                  <a:extLst>
                    <a:ext uri="{9D8B030D-6E8A-4147-A177-3AD203B41FA5}">
                      <a16:colId xmlns:a16="http://schemas.microsoft.com/office/drawing/2014/main" val="2255018352"/>
                    </a:ext>
                  </a:extLst>
                </a:gridCol>
                <a:gridCol w="1000968">
                  <a:extLst>
                    <a:ext uri="{9D8B030D-6E8A-4147-A177-3AD203B41FA5}">
                      <a16:colId xmlns:a16="http://schemas.microsoft.com/office/drawing/2014/main" val="1900281407"/>
                    </a:ext>
                  </a:extLst>
                </a:gridCol>
                <a:gridCol w="889209">
                  <a:extLst>
                    <a:ext uri="{9D8B030D-6E8A-4147-A177-3AD203B41FA5}">
                      <a16:colId xmlns:a16="http://schemas.microsoft.com/office/drawing/2014/main" val="897168550"/>
                    </a:ext>
                  </a:extLst>
                </a:gridCol>
                <a:gridCol w="878680">
                  <a:extLst>
                    <a:ext uri="{9D8B030D-6E8A-4147-A177-3AD203B41FA5}">
                      <a16:colId xmlns:a16="http://schemas.microsoft.com/office/drawing/2014/main" val="3316149671"/>
                    </a:ext>
                  </a:extLst>
                </a:gridCol>
                <a:gridCol w="844693">
                  <a:extLst>
                    <a:ext uri="{9D8B030D-6E8A-4147-A177-3AD203B41FA5}">
                      <a16:colId xmlns:a16="http://schemas.microsoft.com/office/drawing/2014/main" val="2134535110"/>
                    </a:ext>
                  </a:extLst>
                </a:gridCol>
                <a:gridCol w="1000986">
                  <a:extLst>
                    <a:ext uri="{9D8B030D-6E8A-4147-A177-3AD203B41FA5}">
                      <a16:colId xmlns:a16="http://schemas.microsoft.com/office/drawing/2014/main" val="1654262276"/>
                    </a:ext>
                  </a:extLst>
                </a:gridCol>
                <a:gridCol w="925325">
                  <a:extLst>
                    <a:ext uri="{9D8B030D-6E8A-4147-A177-3AD203B41FA5}">
                      <a16:colId xmlns:a16="http://schemas.microsoft.com/office/drawing/2014/main" val="1895466102"/>
                    </a:ext>
                  </a:extLst>
                </a:gridCol>
                <a:gridCol w="894144">
                  <a:extLst>
                    <a:ext uri="{9D8B030D-6E8A-4147-A177-3AD203B41FA5}">
                      <a16:colId xmlns:a16="http://schemas.microsoft.com/office/drawing/2014/main" val="2842163120"/>
                    </a:ext>
                  </a:extLst>
                </a:gridCol>
              </a:tblGrid>
              <a:tr h="552676">
                <a:tc rowSpan="4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 Types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BRATS 2018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491593"/>
                  </a:ext>
                </a:extLst>
              </a:tr>
              <a:tr h="383766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Independent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ML-CD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ML-CD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ML-CD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392852"/>
                  </a:ext>
                </a:extLst>
              </a:tr>
              <a:tr h="820279">
                <a:tc gridSpan="2"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Ensemble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Net</a:t>
                      </a:r>
                      <a:r>
                        <a:rPr lang="en-US" altLang="zh-CN" sz="1800" kern="1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Ensemble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Ensemble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16787"/>
                  </a:ext>
                </a:extLst>
              </a:tr>
              <a:tr h="1037489">
                <a:tc gridSpan="2"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U-Net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DeepMedic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DeepMedic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DeepMedic</a:t>
                      </a:r>
                      <a:endParaRPr lang="zh-CN" alt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U-Net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U-Net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DeeMedic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U-Net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026881"/>
                  </a:ext>
                </a:extLst>
              </a:tr>
              <a:tr h="69166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Com.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87.13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85.57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86.90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83.51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86.56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89.26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87.63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88.87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87.71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88.20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88.67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910667"/>
                  </a:ext>
                </a:extLst>
              </a:tr>
              <a:tr h="6916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79.25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75.36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80.04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77.08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80.47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82.89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82.01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82.97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80.74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81.75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82.42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058272"/>
                  </a:ext>
                </a:extLst>
              </a:tr>
              <a:tr h="6916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74.47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72.99</a:t>
                      </a:r>
                      <a:endParaRPr lang="zh-CN" altLang="zh-CN" sz="1800" kern="1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73.75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73.25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74.28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75.80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73.25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75.80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75.22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74.54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75.54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980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0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总结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85412" y="1808664"/>
            <a:ext cx="89729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latin typeface="+mn-ea"/>
              </a:rPr>
              <a:t>Mutual Learning</a:t>
            </a:r>
            <a:r>
              <a:rPr lang="zh-CN" altLang="en-US" sz="2800" dirty="0" smtClean="0">
                <a:latin typeface="+mn-ea"/>
              </a:rPr>
              <a:t>算法可以提高</a:t>
            </a:r>
            <a:r>
              <a:rPr lang="en-US" altLang="zh-CN" sz="2800" dirty="0" smtClean="0">
                <a:latin typeface="+mn-ea"/>
              </a:rPr>
              <a:t>U-Net </a:t>
            </a:r>
            <a:r>
              <a:rPr lang="zh-CN" altLang="en-US" sz="2800" dirty="0" smtClean="0">
                <a:latin typeface="+mn-ea"/>
              </a:rPr>
              <a:t>和 </a:t>
            </a:r>
            <a:r>
              <a:rPr lang="en-US" altLang="zh-CN" sz="2800" dirty="0" err="1" smtClean="0">
                <a:latin typeface="+mn-ea"/>
              </a:rPr>
              <a:t>DeepMedic</a:t>
            </a:r>
            <a:r>
              <a:rPr lang="en-US" altLang="zh-CN" sz="2800" dirty="0" smtClean="0">
                <a:latin typeface="+mn-ea"/>
              </a:rPr>
              <a:t> </a:t>
            </a:r>
            <a:r>
              <a:rPr lang="zh-CN" altLang="en-US" sz="2800" dirty="0" smtClean="0">
                <a:latin typeface="+mn-ea"/>
              </a:rPr>
              <a:t>两个</a:t>
            </a:r>
            <a:r>
              <a:rPr lang="zh-CN" altLang="en-US" sz="2800" dirty="0" smtClean="0">
                <a:latin typeface="+mn-ea"/>
              </a:rPr>
              <a:t>基准模型在</a:t>
            </a:r>
            <a:r>
              <a:rPr lang="zh-CN" altLang="en-US" sz="2800" dirty="0" smtClean="0">
                <a:latin typeface="+mn-ea"/>
              </a:rPr>
              <a:t>脑肿瘤分割的性能，能够有效减少</a:t>
            </a:r>
            <a:r>
              <a:rPr lang="en-US" altLang="zh-CN" sz="2800" dirty="0" smtClean="0">
                <a:latin typeface="+mn-ea"/>
              </a:rPr>
              <a:t>FN</a:t>
            </a:r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en-US" altLang="zh-CN" sz="2800" dirty="0" smtClean="0"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+mn-ea"/>
              </a:rPr>
              <a:t>本文提出的 </a:t>
            </a:r>
            <a:r>
              <a:rPr lang="en-US" altLang="zh-CN" sz="2800" dirty="0" smtClean="0">
                <a:latin typeface="+mn-ea"/>
              </a:rPr>
              <a:t>Consensus Dice </a:t>
            </a:r>
            <a:r>
              <a:rPr lang="zh-CN" altLang="en-US" sz="2800" dirty="0" smtClean="0">
                <a:latin typeface="+mn-ea"/>
              </a:rPr>
              <a:t>损失，比起 </a:t>
            </a:r>
            <a:r>
              <a:rPr lang="en-US" altLang="zh-CN" sz="2800" dirty="0" smtClean="0">
                <a:latin typeface="+mn-ea"/>
              </a:rPr>
              <a:t>KL </a:t>
            </a:r>
            <a:r>
              <a:rPr lang="zh-CN" altLang="en-US" sz="2800" dirty="0" smtClean="0">
                <a:latin typeface="+mn-ea"/>
              </a:rPr>
              <a:t>散度更适应脑肿瘤分割问题，因为是体素级的制约</a:t>
            </a:r>
            <a:r>
              <a:rPr lang="zh-CN" altLang="en-US" sz="2800" dirty="0" smtClean="0">
                <a:latin typeface="+mn-ea"/>
              </a:rPr>
              <a:t>条件，同时增加了监督信息</a:t>
            </a:r>
            <a:endParaRPr lang="en-US" altLang="zh-CN" sz="2800" dirty="0" smtClean="0"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en-US" altLang="zh-CN" sz="2800" dirty="0" smtClean="0"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+mn-ea"/>
              </a:rPr>
              <a:t>集成两个子网络可以进一步提高分割性能</a:t>
            </a:r>
            <a:r>
              <a:rPr lang="zh-CN" altLang="en-US" sz="2800" dirty="0" smtClean="0">
                <a:latin typeface="+mn-ea"/>
              </a:rPr>
              <a:t>，更鲁棒</a:t>
            </a:r>
            <a:endParaRPr lang="en-US" altLang="zh-CN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283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</a:rPr>
              <a:t>贡献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85412" y="1808664"/>
            <a:ext cx="8972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+mn-ea"/>
              </a:rPr>
              <a:t>将</a:t>
            </a:r>
            <a:r>
              <a:rPr lang="en-US" altLang="zh-CN" sz="2800" dirty="0" smtClean="0">
                <a:latin typeface="+mn-ea"/>
              </a:rPr>
              <a:t>Mutual Learning </a:t>
            </a:r>
            <a:r>
              <a:rPr lang="zh-CN" altLang="en-US" sz="2800" dirty="0" smtClean="0">
                <a:latin typeface="+mn-ea"/>
              </a:rPr>
              <a:t>算法应用在了脑肿瘤分割问题上</a:t>
            </a:r>
            <a:endParaRPr lang="en-US" altLang="zh-CN" sz="28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8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+mn-ea"/>
              </a:rPr>
              <a:t>为了适应脑肿瘤分割问题，提出 </a:t>
            </a:r>
            <a:r>
              <a:rPr lang="en-US" altLang="zh-CN" sz="2800" dirty="0" smtClean="0">
                <a:latin typeface="+mn-ea"/>
              </a:rPr>
              <a:t>Consensus Dice </a:t>
            </a:r>
            <a:r>
              <a:rPr lang="zh-CN" altLang="en-US" sz="2800" dirty="0" smtClean="0">
                <a:latin typeface="+mn-ea"/>
              </a:rPr>
              <a:t>损失函数</a:t>
            </a:r>
            <a:endParaRPr lang="en-US" altLang="zh-CN" sz="28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8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+mn-ea"/>
              </a:rPr>
              <a:t>为了进一步提高分割性能，将两个子网络进行集成</a:t>
            </a:r>
            <a:endParaRPr lang="en-US" altLang="zh-CN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22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84109" y="2570521"/>
            <a:ext cx="38013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92D05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985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73444" y="258370"/>
            <a:ext cx="669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4B11BF"/>
                </a:solidFill>
              </a:rPr>
              <a:t>Deep Mutual Learning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6522" y="1101715"/>
            <a:ext cx="1831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模型蒸馏</a:t>
            </a:r>
            <a:endParaRPr lang="en-US" altLang="zh-CN" sz="3200" dirty="0" smtClean="0"/>
          </a:p>
        </p:txBody>
      </p:sp>
      <p:pic>
        <p:nvPicPr>
          <p:cNvPr id="6146" name="Picture 2" descr="Image result for model distil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35" y="1883504"/>
            <a:ext cx="7205361" cy="44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73444" y="258370"/>
            <a:ext cx="669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4B11BF"/>
                </a:solidFill>
              </a:rPr>
              <a:t>Deep Mutual Learning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2792" y="1195596"/>
            <a:ext cx="7019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模型蒸馏能够从复杂网络中学习知识，构造一个简单网络，并且保证这个小网络相对于复杂网络的性能没有较大的损失。</a:t>
            </a:r>
            <a:endParaRPr lang="zh-CN" altLang="en-US" sz="2000" dirty="0"/>
          </a:p>
        </p:txBody>
      </p:sp>
      <p:sp>
        <p:nvSpPr>
          <p:cNvPr id="5" name="下箭头 4"/>
          <p:cNvSpPr/>
          <p:nvPr/>
        </p:nvSpPr>
        <p:spPr>
          <a:xfrm>
            <a:off x="4378292" y="2190003"/>
            <a:ext cx="619125" cy="6477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92517" y="2971053"/>
            <a:ext cx="242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占用内存较多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实现速度慢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4378292" y="3750734"/>
            <a:ext cx="619125" cy="6477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73454" y="4441573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Deep Mutual Learning</a:t>
            </a:r>
          </a:p>
          <a:p>
            <a:r>
              <a:rPr lang="zh-CN" altLang="en-US" dirty="0" smtClean="0"/>
              <a:t>子网络相互地学习</a:t>
            </a:r>
            <a:endParaRPr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901959" y="5484095"/>
            <a:ext cx="10723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 Zhang, T. Xiang, T.M.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Hospedales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H. Lu, </a:t>
            </a:r>
            <a:r>
              <a:rPr lang="en-US" altLang="zh-CN" sz="2400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Mutual Learning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in: 2018 IEEE/CVF Conference on Computer Vision and Pattern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Recognition(CVPR),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IEEE, Salt Lake City, UT, 2018: pp. 4320–4328. </a:t>
            </a:r>
            <a:endParaRPr lang="en-US" altLang="zh-CN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25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8564" y="298803"/>
            <a:ext cx="4308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4B11BF"/>
                </a:solidFill>
              </a:rPr>
              <a:t>Deep Mutual Learning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777" y="1642187"/>
            <a:ext cx="8345197" cy="27046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1893" y="5410505"/>
            <a:ext cx="10491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Zhang, T. Xiang, T. M.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Hospedales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and H. Lu, “Deep Mutual Learning,” in 2018 IEEE/CVF Conference on Computer Vision and Pattern Recognition, Salt Lake City, UT, 2018, pp. 4320–4328.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071734"/>
              </p:ext>
            </p:extLst>
          </p:nvPr>
        </p:nvGraphicFramePr>
        <p:xfrm>
          <a:off x="7576456" y="1511558"/>
          <a:ext cx="3979225" cy="88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9" name="Equation" r:id="rId5" imgW="1663560" imgH="368280" progId="Equation.DSMT4">
                  <p:embed/>
                </p:oleObj>
              </mc:Choice>
              <mc:Fallback>
                <p:oleObj name="Equation" r:id="rId5" imgW="1663560" imgH="36828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6456" y="1511558"/>
                        <a:ext cx="3979225" cy="8867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949897"/>
              </p:ext>
            </p:extLst>
          </p:nvPr>
        </p:nvGraphicFramePr>
        <p:xfrm>
          <a:off x="8018528" y="2537976"/>
          <a:ext cx="2407298" cy="91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0" name="Equation" r:id="rId7" imgW="1104900" imgH="419100" progId="Equation.DSMT4">
                  <p:embed/>
                </p:oleObj>
              </mc:Choice>
              <mc:Fallback>
                <p:oleObj name="Equation" r:id="rId7" imgW="1104900" imgH="4191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8528" y="2537976"/>
                        <a:ext cx="2407298" cy="913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720117"/>
              </p:ext>
            </p:extLst>
          </p:nvPr>
        </p:nvGraphicFramePr>
        <p:xfrm>
          <a:off x="8018528" y="3705309"/>
          <a:ext cx="327660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1" name="Equation" r:id="rId9" imgW="1676160" imgH="368280" progId="Equation.DSMT4">
                  <p:embed/>
                </p:oleObj>
              </mc:Choice>
              <mc:Fallback>
                <p:oleObj name="Equation" r:id="rId9" imgW="1676160" imgH="36828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8528" y="3705309"/>
                        <a:ext cx="3276600" cy="725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60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445" y="258370"/>
            <a:ext cx="160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方法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5" y="978767"/>
            <a:ext cx="6025757" cy="58792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43" y="2824162"/>
            <a:ext cx="5829300" cy="1209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281" y="1618279"/>
            <a:ext cx="51530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3454" y="3488561"/>
            <a:ext cx="108524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 smtClean="0">
                <a:latin typeface="+mn-ea"/>
              </a:rPr>
              <a:t>Mutual Learning </a:t>
            </a:r>
            <a:r>
              <a:rPr lang="zh-CN" altLang="en-US" sz="3600" dirty="0" smtClean="0">
                <a:latin typeface="+mn-ea"/>
              </a:rPr>
              <a:t>在图像分类任务上提升了网络性能，我们希望将其迁移到脑肿瘤分割任务上</a:t>
            </a:r>
            <a:r>
              <a:rPr lang="zh-CN" altLang="en-US" sz="3600" dirty="0" smtClean="0">
                <a:latin typeface="+mn-ea"/>
              </a:rPr>
              <a:t>。</a:t>
            </a:r>
            <a:endParaRPr lang="en-US" altLang="zh-CN" sz="3600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endParaRPr lang="en-US" altLang="zh-CN" sz="3600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en-US" altLang="zh-CN" sz="3600" dirty="0" smtClean="0">
                <a:latin typeface="+mn-ea"/>
              </a:rPr>
              <a:t>KL</a:t>
            </a:r>
            <a:r>
              <a:rPr lang="zh-CN" altLang="en-US" sz="3600" dirty="0" smtClean="0">
                <a:latin typeface="+mn-ea"/>
              </a:rPr>
              <a:t>散度缺少监督信息，我们增加了监督信息，</a:t>
            </a:r>
            <a:r>
              <a:rPr lang="zh-CN" altLang="en-US" sz="3600" dirty="0" smtClean="0">
                <a:latin typeface="+mn-ea"/>
              </a:rPr>
              <a:t>设计</a:t>
            </a:r>
            <a:r>
              <a:rPr lang="zh-CN" altLang="en-US" sz="3600" dirty="0" smtClean="0">
                <a:latin typeface="+mn-ea"/>
              </a:rPr>
              <a:t>了像素级的</a:t>
            </a:r>
            <a:r>
              <a:rPr lang="en-US" altLang="zh-CN" sz="3600" dirty="0" smtClean="0">
                <a:latin typeface="+mn-ea"/>
              </a:rPr>
              <a:t>Consensus Dice </a:t>
            </a:r>
            <a:r>
              <a:rPr lang="zh-CN" altLang="en-US" sz="3600" dirty="0" smtClean="0">
                <a:latin typeface="+mn-ea"/>
              </a:rPr>
              <a:t>损失。</a:t>
            </a:r>
            <a:endParaRPr lang="zh-CN" altLang="en-US" sz="36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5" y="291460"/>
            <a:ext cx="10395283" cy="219848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089358" y="2634916"/>
            <a:ext cx="565484" cy="85364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82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1509680" y="2224024"/>
            <a:ext cx="78041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 algn="just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Mutual Learning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562350" y="460375"/>
            <a:ext cx="2019300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117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73444" y="258370"/>
            <a:ext cx="363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神经胶质瘤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460" y="1275441"/>
            <a:ext cx="64064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胶质瘤是由神经胶质细胞发展而来，是</a:t>
            </a:r>
            <a:r>
              <a:rPr lang="zh-CN" altLang="en-US" sz="2800" dirty="0">
                <a:latin typeface="+mn-ea"/>
              </a:rPr>
              <a:t>最</a:t>
            </a:r>
            <a:r>
              <a:rPr lang="zh-CN" altLang="en-US" sz="2800" dirty="0" smtClean="0">
                <a:latin typeface="+mn-ea"/>
              </a:rPr>
              <a:t>常见的成人脑肿瘤。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4100" name="Picture 4" descr="http://images.51daifu.com/108%20tupian/naozhongliu/na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93" y="1896874"/>
            <a:ext cx="372427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45373" y="2696066"/>
            <a:ext cx="537176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+mn-ea"/>
              </a:rPr>
              <a:t>胶质瘤</a:t>
            </a:r>
            <a:endParaRPr lang="en-US" altLang="zh-CN" sz="3600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latin typeface="+mn-ea"/>
              </a:rPr>
              <a:t>高级别胶质瘤</a:t>
            </a:r>
            <a:r>
              <a:rPr lang="en-US" altLang="zh-CN" sz="3600" dirty="0" smtClean="0">
                <a:latin typeface="+mn-ea"/>
              </a:rPr>
              <a:t>(HGG)</a:t>
            </a:r>
          </a:p>
          <a:p>
            <a:pPr marL="1028689" lvl="1" indent="-57150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+mn-ea"/>
              </a:rPr>
              <a:t>生存时间最多两年</a:t>
            </a:r>
            <a:endParaRPr lang="en-US" altLang="zh-CN" sz="2800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latin typeface="+mn-ea"/>
              </a:rPr>
              <a:t>低级别胶质瘤</a:t>
            </a:r>
            <a:r>
              <a:rPr lang="en-US" altLang="zh-CN" sz="3600" dirty="0" smtClean="0">
                <a:latin typeface="+mn-ea"/>
              </a:rPr>
              <a:t>(LGG)</a:t>
            </a:r>
          </a:p>
          <a:p>
            <a:pPr marL="1028689" lvl="1" indent="-571500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+mn-ea"/>
              </a:rPr>
              <a:t>生存时间有几年</a:t>
            </a:r>
            <a:endParaRPr lang="en-US" altLang="zh-CN" sz="2800" dirty="0" smtClean="0">
              <a:latin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242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28706</TotalTime>
  <Words>1045</Words>
  <Application>Microsoft Office PowerPoint</Application>
  <PresentationFormat>宽屏</PresentationFormat>
  <Paragraphs>338</Paragraphs>
  <Slides>27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等线</vt:lpstr>
      <vt:lpstr>宋体</vt:lpstr>
      <vt:lpstr>微软雅黑</vt:lpstr>
      <vt:lpstr>Arial</vt:lpstr>
      <vt:lpstr>Calibri</vt:lpstr>
      <vt:lpstr>Cambria Math</vt:lpstr>
      <vt:lpstr>Rockwell</vt:lpstr>
      <vt:lpstr>Segoe UI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CA</cp:lastModifiedBy>
  <cp:revision>1080</cp:revision>
  <dcterms:created xsi:type="dcterms:W3CDTF">2015-08-18T02:51:41Z</dcterms:created>
  <dcterms:modified xsi:type="dcterms:W3CDTF">2019-10-24T06:29:11Z</dcterms:modified>
  <cp:category/>
</cp:coreProperties>
</file>